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226080"/>
            <a:ext cx="9066960" cy="94176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Raising partner’s suit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900000" y="1440000"/>
            <a:ext cx="8276040" cy="233892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Direct raises of partner’s suit require a 4 card holding in the suit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When partner opens with a major suit and you hold 4 cards in the suit, a direct raise should be your first priority. Sometimes you can raise a major suit with 3 cards, rather than bid 1NT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000000"/>
                </a:solidFill>
                <a:latin typeface="Arial"/>
                <a:ea typeface="DejaVu Sans"/>
              </a:rPr>
              <a:t>When partner opens with a minor suit and you hold 4 cards in the suit, bid another suit in preference to raising it direct , or bid no trumps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903240" y="3960000"/>
            <a:ext cx="8276040" cy="161928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Do NOT raise to the 3 or 4 level with a 3 card suit even if you know partner has opened with a 5 card suit, unless opponents remove the bid you could have made</a:t>
            </a:r>
            <a:endParaRPr b="0" lang="en-GB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900000" y="540000"/>
            <a:ext cx="8638920" cy="34524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Other raises- delayed game raise in a major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900000" y="1105920"/>
            <a:ext cx="8818920" cy="30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With good fit in trumps, often  a direct bid to the 4 level is the best option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However with a hand that could be interested in a slam, making a delayed game raise is one possibility. Instead of raising partner  direct to game, bid another suit (usually a minor suit), then raise to game. The problem is that opener may think you only have 3 cards in the major suit.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OPENER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RESPONDER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2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2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200" spc="-1" strike="noStrike">
                <a:solidFill>
                  <a:srgbClr val="000000"/>
                </a:solidFill>
                <a:latin typeface="Symbol"/>
                <a:ea typeface="DejaVu Sans"/>
              </a:rPr>
              <a:t>4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	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	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1" name="CustomShape 3"/>
          <p:cNvSpPr/>
          <p:nvPr/>
        </p:nvSpPr>
        <p:spPr>
          <a:xfrm>
            <a:off x="454320" y="4500000"/>
            <a:ext cx="5665320" cy="73404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This shows a stronger hand than a direct raise to 4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.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800" spc="-1" strike="noStrike">
              <a:latin typeface="Arial"/>
            </a:endParaRPr>
          </a:p>
        </p:txBody>
      </p:sp>
      <p:sp>
        <p:nvSpPr>
          <p:cNvPr id="92" name="CustomShape 4"/>
          <p:cNvSpPr/>
          <p:nvPr/>
        </p:nvSpPr>
        <p:spPr>
          <a:xfrm>
            <a:off x="6300000" y="2395800"/>
            <a:ext cx="240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8 7 5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9 75 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73800"/>
            <a:ext cx="9066960" cy="124632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Two methods to decide how far to raise partner’s suit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513000" y="1437120"/>
            <a:ext cx="9176040" cy="423000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4000" spc="-1" strike="noStrike">
                <a:solidFill>
                  <a:srgbClr val="f10d0c"/>
                </a:solidFill>
                <a:latin typeface="Arial"/>
                <a:ea typeface="DejaVu Sans"/>
              </a:rPr>
              <a:t>The points method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4000" spc="-1" strike="noStrike">
                <a:solidFill>
                  <a:srgbClr val="3465a4"/>
                </a:solidFill>
                <a:latin typeface="Arial"/>
                <a:ea typeface="DejaVu Sans"/>
              </a:rPr>
              <a:t>6-9 pts raise to 2 level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4000" spc="-1" strike="noStrike">
                <a:solidFill>
                  <a:srgbClr val="3465a4"/>
                </a:solidFill>
                <a:latin typeface="Arial"/>
                <a:ea typeface="DejaVu Sans"/>
              </a:rPr>
              <a:t>10-12 pts raise to the 3 level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4000" spc="-1" strike="noStrike">
                <a:solidFill>
                  <a:srgbClr val="3465a4"/>
                </a:solidFill>
                <a:latin typeface="Arial"/>
                <a:ea typeface="DejaVu Sans"/>
              </a:rPr>
              <a:t>12-15 pts raise to the 4 level</a:t>
            </a:r>
            <a:endParaRPr b="0" lang="en-GB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4000" spc="-1" strike="noStrike">
                <a:solidFill>
                  <a:srgbClr val="3465a4"/>
                </a:solidFill>
                <a:latin typeface="Arial"/>
                <a:ea typeface="DejaVu Sans"/>
              </a:rPr>
              <a:t>Or better you can use </a:t>
            </a:r>
            <a:r>
              <a:rPr b="0" lang="en-GB" sz="3600" spc="-1" strike="noStrike">
                <a:solidFill>
                  <a:srgbClr val="3465a4"/>
                </a:solidFill>
                <a:latin typeface="Arial"/>
                <a:ea typeface="DejaVu Sans"/>
              </a:rPr>
              <a:t>the losers method using the losing trick count. Only for suit raises not no-trumps</a:t>
            </a:r>
            <a:endParaRPr b="0" lang="en-GB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226080"/>
            <a:ext cx="9066960" cy="94176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losing trick count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504000" y="1326600"/>
            <a:ext cx="9066960" cy="468720"/>
          </a:xfrm>
          <a:prstGeom prst="rect">
            <a:avLst/>
          </a:prstGeom>
          <a:solidFill>
            <a:srgbClr val="fff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Counting losers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540000" y="2160000"/>
            <a:ext cx="8815320" cy="1365480"/>
          </a:xfrm>
          <a:prstGeom prst="rect">
            <a:avLst/>
          </a:prstGeom>
          <a:solidFill>
            <a:srgbClr val="ffd7d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Each suit has a maximum of 3 losers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number of losers in any suit cannot be greater than the number of cards in it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For each suit deduct a loser for an ace, king or queen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 opening bid in a suit is assumed to be 7 losers. Rarely 8, and can be less than 7.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1NT opening bid is often 8 losers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540000" y="3780000"/>
            <a:ext cx="8455320" cy="136548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Adjustments for greater accuracy (for more advanced players)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One Q doubleton should count as 2 losers unless it is partner’s suit. Two Q doubletons however are 3 losers not 4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 hand with no aces or kings should count an extra loser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Be cautious about suits with 3 cards to the Q unless backed up with a J or 10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6840000" y="5220000"/>
            <a:ext cx="304200" cy="34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720000" y="540000"/>
            <a:ext cx="8999640" cy="48312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Using losers to determine the level to raise a major suit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49" name="CustomShape 2"/>
          <p:cNvSpPr/>
          <p:nvPr/>
        </p:nvSpPr>
        <p:spPr>
          <a:xfrm>
            <a:off x="720000" y="1289160"/>
            <a:ext cx="8999640" cy="213012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Opener is assumed to have 7 losers. 24 losers between the two hands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To make 10 tricks , 24-10 = 14, so you as responder need  also 7 losers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10d0c"/>
                </a:solidFill>
                <a:latin typeface="Arial"/>
                <a:ea typeface="DejaVu Sans"/>
              </a:rPr>
              <a:t>With 9 losers you raise to the 2 level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10d0c"/>
                </a:solidFill>
                <a:latin typeface="Arial"/>
                <a:ea typeface="DejaVu Sans"/>
              </a:rPr>
              <a:t>With 8 losers you raise to the 3 level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f10d0c"/>
                </a:solidFill>
                <a:latin typeface="Arial"/>
                <a:ea typeface="DejaVu Sans"/>
              </a:rPr>
              <a:t>With 7 losers you raise to the 4 level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722880" y="3600000"/>
            <a:ext cx="8996760" cy="167472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2200" spc="-1" strike="noStrike">
                <a:solidFill>
                  <a:srgbClr val="5b277d"/>
                </a:solidFill>
                <a:latin typeface="Arial"/>
                <a:ea typeface="DejaVu Sans"/>
              </a:rPr>
              <a:t>If you  open with a suit, and you wish to support partner’s  suit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5b277d"/>
                </a:solidFill>
                <a:latin typeface="Arial"/>
                <a:ea typeface="DejaVu Sans"/>
              </a:rPr>
              <a:t>With 7 losers support to the 2 level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5b277d"/>
                </a:solidFill>
                <a:latin typeface="Arial"/>
                <a:ea typeface="DejaVu Sans"/>
              </a:rPr>
              <a:t>With 6 losers support to the 3 level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5b277d"/>
                </a:solidFill>
                <a:latin typeface="Arial"/>
                <a:ea typeface="DejaVu Sans"/>
              </a:rPr>
              <a:t>With 5 losers support to the 4 level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67400" y="113760"/>
            <a:ext cx="8289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Counting losers if partner opens 1</a:t>
            </a: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503640" y="926640"/>
            <a:ext cx="21045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7 6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4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3 2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3714480" y="752040"/>
            <a:ext cx="240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6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8 7 5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9 8 6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7080120" y="752040"/>
            <a:ext cx="22503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10 8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9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9 8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503640" y="3317040"/>
            <a:ext cx="21927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6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9 6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3733560" y="3317040"/>
            <a:ext cx="222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J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6712200" y="3291480"/>
            <a:ext cx="24562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10 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6 2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8 7532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2700000" y="1620000"/>
            <a:ext cx="71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2880000" y="3960000"/>
            <a:ext cx="53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6300000" y="1620000"/>
            <a:ext cx="53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120000" y="3960000"/>
            <a:ext cx="53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7560000" y="4140000"/>
            <a:ext cx="30348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63" name="CustomShape 13"/>
          <p:cNvSpPr/>
          <p:nvPr/>
        </p:nvSpPr>
        <p:spPr>
          <a:xfrm>
            <a:off x="9540000" y="1800000"/>
            <a:ext cx="35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64" name="CustomShape 14"/>
          <p:cNvSpPr/>
          <p:nvPr/>
        </p:nvSpPr>
        <p:spPr>
          <a:xfrm>
            <a:off x="9360000" y="3960000"/>
            <a:ext cx="53640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32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2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540000" y="0"/>
            <a:ext cx="90090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Counting losers if you open 1</a:t>
            </a: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149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en-GB" sz="2600" spc="-1" strike="noStrike">
                <a:solidFill>
                  <a:srgbClr val="000000"/>
                </a:solidFill>
                <a:latin typeface="Arial"/>
                <a:ea typeface="DejaVu Sans"/>
              </a:rPr>
              <a:t>and partner responds 1</a:t>
            </a:r>
            <a:r>
              <a:rPr b="1" lang="en-GB" sz="2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endParaRPr b="0" lang="en-GB" sz="26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231840" y="926640"/>
            <a:ext cx="22845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7 6 5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4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 3 2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3420000" y="900000"/>
            <a:ext cx="240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6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8 7 5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Q7 6 5  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6685920" y="900000"/>
            <a:ext cx="24904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7 5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9 8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9 8 4 2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323640" y="3385800"/>
            <a:ext cx="237276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6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4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9 6 4 3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70" name="CustomShape 6"/>
          <p:cNvSpPr/>
          <p:nvPr/>
        </p:nvSpPr>
        <p:spPr>
          <a:xfrm>
            <a:off x="3534480" y="3295800"/>
            <a:ext cx="258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9 34 2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Q J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7 6 5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71" name="CustomShape 7"/>
          <p:cNvSpPr/>
          <p:nvPr/>
        </p:nvSpPr>
        <p:spPr>
          <a:xfrm>
            <a:off x="6677280" y="3351240"/>
            <a:ext cx="245628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J 10 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Q 6 2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K  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49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149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10 7532</a:t>
            </a:r>
            <a:r>
              <a:rPr b="1" lang="en-GB" sz="149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en-GB" sz="1490" spc="-1" strike="noStrike">
              <a:latin typeface="Arial"/>
            </a:endParaRPr>
          </a:p>
        </p:txBody>
      </p:sp>
      <p:sp>
        <p:nvSpPr>
          <p:cNvPr id="72" name="CustomShape 8"/>
          <p:cNvSpPr/>
          <p:nvPr/>
        </p:nvSpPr>
        <p:spPr>
          <a:xfrm>
            <a:off x="2373480" y="155628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2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3" name="CustomShape 9"/>
          <p:cNvSpPr/>
          <p:nvPr/>
        </p:nvSpPr>
        <p:spPr>
          <a:xfrm>
            <a:off x="7560000" y="4140000"/>
            <a:ext cx="303480" cy="34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4" name="CustomShape 10"/>
          <p:cNvSpPr/>
          <p:nvPr/>
        </p:nvSpPr>
        <p:spPr>
          <a:xfrm>
            <a:off x="2373480" y="155664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2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5" name="CustomShape 11"/>
          <p:cNvSpPr/>
          <p:nvPr/>
        </p:nvSpPr>
        <p:spPr>
          <a:xfrm>
            <a:off x="5825520" y="162000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3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6" name="CustomShape 12"/>
          <p:cNvSpPr/>
          <p:nvPr/>
        </p:nvSpPr>
        <p:spPr>
          <a:xfrm>
            <a:off x="5825520" y="162000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3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7" name="CustomShape 13"/>
          <p:cNvSpPr/>
          <p:nvPr/>
        </p:nvSpPr>
        <p:spPr>
          <a:xfrm>
            <a:off x="9145440" y="168336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2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8" name="CustomShape 14"/>
          <p:cNvSpPr/>
          <p:nvPr/>
        </p:nvSpPr>
        <p:spPr>
          <a:xfrm>
            <a:off x="2520000" y="389772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4 ??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9" name="CustomShape 15"/>
          <p:cNvSpPr/>
          <p:nvPr/>
        </p:nvSpPr>
        <p:spPr>
          <a:xfrm>
            <a:off x="5749560" y="388836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3 ? 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80" name="CustomShape 16"/>
          <p:cNvSpPr/>
          <p:nvPr/>
        </p:nvSpPr>
        <p:spPr>
          <a:xfrm>
            <a:off x="8970480" y="3852000"/>
            <a:ext cx="896400" cy="59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Raise to 3 ? 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3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4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5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20000" y="360000"/>
            <a:ext cx="8819640" cy="207180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GB" sz="2800" spc="-1" strike="noStrike">
                <a:latin typeface="Arial"/>
              </a:rPr>
              <a:t>Raising a minor suit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800" spc="-1" strike="noStrike">
                <a:latin typeface="Arial"/>
                <a:ea typeface="Microsoft YaHei"/>
              </a:rPr>
              <a:t>Whereas supporting a major suit is important, do not raise a minor suit direct if you can bid another suit, because no-trumps is often a better option than playing in minor suit games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837720" y="2575800"/>
            <a:ext cx="2221920" cy="22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9 3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9 7 5 4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1" lang="en-GB" sz="3600" spc="-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A J 5 4</a:t>
            </a:r>
            <a:endParaRPr b="0" lang="en-GB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3600" spc="-1" strike="noStrike">
                <a:solidFill>
                  <a:srgbClr val="000000"/>
                </a:solidFill>
                <a:latin typeface="Symbol"/>
                <a:ea typeface="DejaVu Sans"/>
              </a:rPr>
              <a:t>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en-GB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Q 10 7</a:t>
            </a:r>
            <a:endParaRPr b="0" lang="en-GB" sz="3600" spc="-1" strike="noStrike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3420000" y="2700000"/>
            <a:ext cx="5219640" cy="103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latin typeface="Arial"/>
                <a:ea typeface="Microsoft YaHei"/>
              </a:rPr>
              <a:t>Partner opens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. Do not bid 2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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Microsoft YaHei"/>
              </a:rPr>
              <a:t> but bid 1</a:t>
            </a:r>
            <a:r>
              <a:rPr b="1" lang="en-GB" sz="2800" spc="-1" strike="noStrike">
                <a:solidFill>
                  <a:srgbClr val="ff0000"/>
                </a:solidFill>
                <a:latin typeface="Symbol"/>
                <a:ea typeface="DejaVu Sans"/>
              </a:rPr>
              <a:t></a:t>
            </a:r>
            <a:r>
              <a:rPr b="0" lang="en-GB" sz="1500" spc="-1" strike="noStrike">
                <a:solidFill>
                  <a:srgbClr val="ff0000"/>
                </a:solidFill>
                <a:latin typeface="Arial"/>
                <a:ea typeface="DejaVu Sans"/>
              </a:rPr>
              <a:t> </a:t>
            </a:r>
            <a:r>
              <a:rPr b="0" lang="en-GB" sz="1800" spc="-1" strike="noStrike">
                <a:solidFill>
                  <a:srgbClr val="ff0000"/>
                </a:solidFill>
                <a:latin typeface="Arial"/>
                <a:ea typeface="DejaVu Sans"/>
              </a:rPr>
              <a:t>. </a:t>
            </a: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Do not bid 1NT either. You can support partners suit later 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226080"/>
            <a:ext cx="9066960" cy="941760"/>
          </a:xfrm>
          <a:prstGeom prst="rect">
            <a:avLst/>
          </a:prstGeom>
          <a:solidFill>
            <a:srgbClr val="ffffa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Raising to the level of the fit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40000" y="1433880"/>
            <a:ext cx="8996040" cy="2522880"/>
          </a:xfrm>
          <a:prstGeom prst="rect">
            <a:avLst/>
          </a:prstGeom>
          <a:solidFill>
            <a:srgbClr val="dee6e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I</a:t>
            </a: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DejaVu Sans"/>
              </a:rPr>
              <a:t>n a competitive auction , if you know how many cards in the suit the partnership holds then you can raise partner to the appropriate level, but be aware of the vulnerability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Microsoft YaHei"/>
              </a:rPr>
              <a:t>e.g. you hold 5 cards in  s 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Microsoft YaHei"/>
              </a:rPr>
              <a:t>with very few pts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 </a:t>
            </a: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Microsoft YaHei"/>
              </a:rPr>
              <a:t>and partner opens 1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Microsoft YaHei"/>
              </a:rPr>
              <a:t> which is over-called,then bidding 4</a:t>
            </a:r>
            <a:r>
              <a:rPr b="0" lang="en-GB" sz="2800" spc="-1" strike="noStrike">
                <a:solidFill>
                  <a:srgbClr val="000000"/>
                </a:solidFill>
                <a:latin typeface="Symbol"/>
                <a:ea typeface="DejaVu Sans"/>
              </a:rPr>
              <a:t></a:t>
            </a:r>
            <a:r>
              <a:rPr b="0" lang="en-GB" sz="2200" spc="-1" strike="noStrike">
                <a:solidFill>
                  <a:srgbClr val="ff4000"/>
                </a:solidFill>
                <a:latin typeface="Arial"/>
                <a:ea typeface="Microsoft YaHei"/>
              </a:rPr>
              <a:t> non-vulnerable against vulnerable opponents  may be a good sacrifice, if you know partner has opened with a 5 card suit, even with very few high card points</a:t>
            </a:r>
            <a:endParaRPr b="0" lang="en-GB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2200" spc="-1" strike="noStrike">
              <a:latin typeface="Arial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540000" y="4320000"/>
            <a:ext cx="8997480" cy="1077840"/>
          </a:xfrm>
          <a:prstGeom prst="rect">
            <a:avLst/>
          </a:prstGeom>
          <a:solidFill>
            <a:srgbClr val="ffff6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DejaVu Sans"/>
              </a:rPr>
              <a:t>Better to raise to the level of the fit when partner has over-called and you are non-vulnerable and opponents are vulnerable. For experienced players only.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60000" y="180000"/>
            <a:ext cx="8997480" cy="5397480"/>
          </a:xfrm>
          <a:prstGeom prst="rect">
            <a:avLst/>
          </a:prstGeom>
          <a:solidFill>
            <a:srgbClr val="f7d1d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1973160" y="276480"/>
            <a:ext cx="5404320" cy="5301000"/>
          </a:xfrm>
          <a:prstGeom prst="rect">
            <a:avLst/>
          </a:prstGeom>
          <a:ln w="72000">
            <a:solidFill>
              <a:srgbClr val="3465a4"/>
            </a:solidFill>
            <a:round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Application>LibreOffice/7.0.4.2$Windows_X86_64 LibreOffice_project/dcf040e67528d9187c66b2379df5ea4407429775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2020-11-14T15:53:05Z</dcterms:created>
  <dc:creator/>
  <dc:description/>
  <dc:language>en-GB</dc:language>
  <cp:lastModifiedBy/>
  <dcterms:modified xsi:type="dcterms:W3CDTF">2021-03-18T17:10:22Z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